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6" r:id="rId1"/>
  </p:sldMasterIdLst>
  <p:sldIdLst>
    <p:sldId id="256" r:id="rId2"/>
    <p:sldId id="275" r:id="rId3"/>
    <p:sldId id="278" r:id="rId4"/>
    <p:sldId id="270" r:id="rId5"/>
    <p:sldId id="257" r:id="rId6"/>
    <p:sldId id="282" r:id="rId7"/>
    <p:sldId id="280" r:id="rId8"/>
    <p:sldId id="258" r:id="rId9"/>
    <p:sldId id="284" r:id="rId10"/>
    <p:sldId id="272" r:id="rId11"/>
    <p:sldId id="273" r:id="rId12"/>
    <p:sldId id="261" r:id="rId13"/>
    <p:sldId id="262" r:id="rId14"/>
    <p:sldId id="265" r:id="rId15"/>
    <p:sldId id="263" r:id="rId16"/>
    <p:sldId id="277" r:id="rId17"/>
    <p:sldId id="285" r:id="rId18"/>
    <p:sldId id="264" r:id="rId19"/>
    <p:sldId id="283" r:id="rId20"/>
    <p:sldId id="266" r:id="rId21"/>
    <p:sldId id="286" r:id="rId22"/>
    <p:sldId id="281" r:id="rId23"/>
    <p:sldId id="274" r:id="rId24"/>
    <p:sldId id="269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26-7A44-A8E5-D2467C0E7F04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26-7A44-A8E5-D2467C0E7F04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626-7A44-A8E5-D2467C0E7F04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626-7A44-A8E5-D2467C0E7F04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626-7A44-A8E5-D2467C0E7F04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626-7A44-A8E5-D2467C0E7F04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626-7A44-A8E5-D2467C0E7F04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626-7A44-A8E5-D2467C0E7F04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353535"/>
                </a:solidFill>
                <a:round/>
              </a:ln>
              <a:effectLst>
                <a:outerShdw blurRad="50800" dist="38100" dir="2700000" algn="tl" rotWithShape="0">
                  <a:srgbClr val="353535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Scientific thought</c:v>
                </c:pt>
                <c:pt idx="1">
                  <c:v>Student Engagement</c:v>
                </c:pt>
                <c:pt idx="2">
                  <c:v>Scientific Communication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5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626-7A44-A8E5-D2467C0E7F04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8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2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521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438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31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42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8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6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90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9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28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8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9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B831-ED90-4E2F-BCFB-623BD76B02B9}" type="datetimeFigureOut">
              <a:rPr lang="en-US" smtClean="0"/>
              <a:t>1/25/25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4313AF0-1B42-4967-A889-C9E1B324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3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f.ca/levels-and-divisions/" TargetMode="External"/><Relationship Id="rId2" Type="http://schemas.openxmlformats.org/officeDocument/2006/relationships/hyperlink" Target="https://www.basef.ca/calenda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sef.ca/eligibility-rules/" TargetMode="External"/><Relationship Id="rId5" Type="http://schemas.openxmlformats.org/officeDocument/2006/relationships/hyperlink" Target="https://www.basef.ca/project-resources/" TargetMode="External"/><Relationship Id="rId4" Type="http://schemas.openxmlformats.org/officeDocument/2006/relationships/hyperlink" Target="https://www.basef.ca/wp-content/uploads/Judging/2024-Merit-Judging-Form-FINAL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E45BA-8FF9-4DE5-9F04-839771CBB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305" y="1432188"/>
            <a:ext cx="8915399" cy="2262781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BASEF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648EC-F716-403A-8AAB-E3B72A9A7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9430" y="4477039"/>
            <a:ext cx="8915399" cy="11262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MERIT JUDGES TRAINING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5534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1F69A-9E6C-0747-91E5-6DCF615B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0" y="624110"/>
            <a:ext cx="9919651" cy="1280890"/>
          </a:xfrm>
        </p:spPr>
        <p:txBody>
          <a:bodyPr>
            <a:normAutofit/>
          </a:bodyPr>
          <a:lstStyle/>
          <a:p>
            <a:r>
              <a:rPr lang="en-CA" sz="2400" b="1" i="1" dirty="0">
                <a:cs typeface="Arial" panose="020B0604020202020204" pitchFamily="34" charset="0"/>
              </a:rPr>
              <a:t>CRITERIA 1 – Scientific Thought</a:t>
            </a:r>
            <a:br>
              <a:rPr lang="en-CA" sz="1800" dirty="0">
                <a:cs typeface="Arial" panose="020B0604020202020204" pitchFamily="34" charset="0"/>
              </a:rPr>
            </a:br>
            <a:r>
              <a:rPr lang="en-CA" sz="1800" b="1" u="sng" dirty="0">
                <a:cs typeface="Arial" panose="020B0604020202020204" pitchFamily="34" charset="0"/>
              </a:rPr>
              <a:t>Use the rubric provided to determine the score of the project by matching the description with the project. </a:t>
            </a:r>
            <a:b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96760EF-6DFB-7D48-822A-F6EC8D333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271478"/>
              </p:ext>
            </p:extLst>
          </p:nvPr>
        </p:nvGraphicFramePr>
        <p:xfrm>
          <a:off x="2487928" y="2383512"/>
          <a:ext cx="8113713" cy="359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Document" r:id="rId3" imgW="6858000" imgH="3187700" progId="Word.Document.12">
                  <p:embed/>
                </p:oleObj>
              </mc:Choice>
              <mc:Fallback>
                <p:oleObj name="Document" r:id="rId3" imgW="6858000" imgH="318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7928" y="2383512"/>
                        <a:ext cx="8113713" cy="359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26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21EE09-D70B-9443-BEEC-E87AFA1CD2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52473"/>
              </p:ext>
            </p:extLst>
          </p:nvPr>
        </p:nvGraphicFramePr>
        <p:xfrm>
          <a:off x="2046558" y="-99316"/>
          <a:ext cx="9361140" cy="883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Document" r:id="rId3" imgW="6858000" imgH="7099300" progId="Word.Document.12">
                  <p:embed/>
                </p:oleObj>
              </mc:Choice>
              <mc:Fallback>
                <p:oleObj name="Document" r:id="rId3" imgW="6858000" imgH="709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6558" y="-99316"/>
                        <a:ext cx="9361140" cy="883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09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AF581-A57C-4E9C-97B3-E3D191C8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CA" altLang="en-US" sz="52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r>
              <a:rPr kumimoji="0" lang="en-CA" altLang="en-US" sz="28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CRITERIA 2 – </a:t>
            </a: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C77AFE-C418-7548-B950-851E24245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6193" y="2497875"/>
            <a:ext cx="10127553" cy="215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B121-7489-43EF-B6D3-6C4A9DDE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CA" altLang="en-US" sz="28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CRITERIA 3 – </a:t>
            </a: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29AAAF-9E4F-2C4E-B863-32034AA2E71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932" y="1215483"/>
            <a:ext cx="8920975" cy="533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220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FF2E-6ECD-4C8B-B2CF-052FB5CBA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24110"/>
            <a:ext cx="10309859" cy="1280890"/>
          </a:xfrm>
        </p:spPr>
        <p:txBody>
          <a:bodyPr/>
          <a:lstStyle/>
          <a:p>
            <a:pPr algn="ctr"/>
            <a:r>
              <a:rPr lang="en-US" dirty="0"/>
              <a:t>Judges Comments </a:t>
            </a:r>
            <a:br>
              <a:rPr lang="en-US" dirty="0"/>
            </a:br>
            <a:r>
              <a:rPr lang="en-US" dirty="0"/>
              <a:t>Sharing your thoughts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CA627-54B4-4C66-9892-4AD533E80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Overall Impressions</a:t>
            </a:r>
            <a:r>
              <a:rPr lang="en-US" dirty="0"/>
              <a:t>: Please add any comments or impressions that you have about the project which you found particularly compelling.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Areas for Improvement</a:t>
            </a:r>
            <a:r>
              <a:rPr lang="en-US" dirty="0"/>
              <a:t>: Explain how the participants could have scored higher. Your comments may be used to provide feedback to the judging committee and to participants who ask for tips to improve a project.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3A2F4-A57C-0240-804F-88564D1D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682" y="4273008"/>
            <a:ext cx="4595541" cy="258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34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B4297-064D-4F4E-8F68-12818679E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62418-5503-2148-82A8-DDE4A4022157}"/>
              </a:ext>
            </a:extLst>
          </p:cNvPr>
          <p:cNvSpPr txBox="1"/>
          <p:nvPr/>
        </p:nvSpPr>
        <p:spPr>
          <a:xfrm>
            <a:off x="1563030" y="4942212"/>
            <a:ext cx="10067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Remember </a:t>
            </a:r>
            <a:r>
              <a:rPr lang="en-US" i="1" dirty="0"/>
              <a:t>– as a Merit Judge you represent professional authority. Therefore, it is imperative that you conduct yourself in an appropriate manner. Questions, suggestions and comments made should always provide encouragement for continued effort.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E22D18-BFB2-7C44-AC71-151E8F2EB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792" y="2003840"/>
            <a:ext cx="9982896" cy="19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93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AE81C0-83F1-3648-8B44-FBF0D80844CC}"/>
              </a:ext>
            </a:extLst>
          </p:cNvPr>
          <p:cNvSpPr txBox="1"/>
          <p:nvPr/>
        </p:nvSpPr>
        <p:spPr>
          <a:xfrm>
            <a:off x="2698596" y="1906859"/>
            <a:ext cx="85083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No Scientific research is totally original.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As a Merit Judge you are asked to give attention to the individual contribution by the student. </a:t>
            </a:r>
          </a:p>
          <a:p>
            <a:endParaRPr lang="en-US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They should be neither penalized nor rewarded for receiving help that is properly acknowledged.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76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C995DE-76E6-AA47-8F80-0688D01AB3D0}"/>
              </a:ext>
            </a:extLst>
          </p:cNvPr>
          <p:cNvSpPr/>
          <p:nvPr/>
        </p:nvSpPr>
        <p:spPr>
          <a:xfrm>
            <a:off x="2103120" y="3617506"/>
            <a:ext cx="8743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CA" sz="2400" u="sng" dirty="0">
                <a:ea typeface="Times New Roman" panose="02020603050405020304" pitchFamily="18" charset="0"/>
              </a:rPr>
              <a:t>Be consistent with your scoring </a:t>
            </a:r>
            <a:r>
              <a:rPr lang="en-CA" sz="2400" dirty="0">
                <a:ea typeface="Times New Roman" panose="02020603050405020304" pitchFamily="18" charset="0"/>
              </a:rPr>
              <a:t>– every judge scores a little differently, however, by being familiar with our scoring sheet we hope to minimize those differences between judges and more accurately score the projects.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9BAEA-1F22-7A46-B623-0DD45E7E4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0" y="266700"/>
            <a:ext cx="3669030" cy="243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54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9719-3EDE-42AF-8AFF-D55B6CD8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40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endParaRPr kumimoji="0" lang="en-CA" altLang="en-US" sz="3100" b="1" i="1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40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C8720C-EE01-E949-AF72-834CF7BA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431073"/>
            <a:ext cx="8915400" cy="3062868"/>
          </a:xfrm>
        </p:spPr>
        <p:txBody>
          <a:bodyPr>
            <a:noAutofit/>
          </a:bodyPr>
          <a:lstStyle/>
          <a:p>
            <a:r>
              <a:rPr lang="en-US" sz="2000" dirty="0"/>
              <a:t>Review your assigned projects- any conflicts?</a:t>
            </a:r>
          </a:p>
          <a:p>
            <a:r>
              <a:rPr lang="en-US" sz="2000" dirty="0"/>
              <a:t>On the day – become familiar with the layout of the projects</a:t>
            </a:r>
          </a:p>
          <a:p>
            <a:r>
              <a:rPr lang="en-US" sz="2000" dirty="0"/>
              <a:t>Morning judging – the purpose is to become familiar with all aspects of the project being presented. There is no schedule times for the morning.</a:t>
            </a:r>
          </a:p>
          <a:p>
            <a:r>
              <a:rPr lang="en-US" sz="2000" dirty="0"/>
              <a:t>Afternoon judging – Interview the students, ask them questions about their research, design and findings. Follow the schedule times in the afternoon.</a:t>
            </a:r>
          </a:p>
          <a:p>
            <a:r>
              <a:rPr lang="en-US" sz="2000" dirty="0"/>
              <a:t>Recording – once all marks are tabulated you will be given a secure link to record all your marks and comments.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2C7F7-BB23-9945-BBE5-6C57C02E24C7}"/>
              </a:ext>
            </a:extLst>
          </p:cNvPr>
          <p:cNvSpPr txBox="1"/>
          <p:nvPr/>
        </p:nvSpPr>
        <p:spPr>
          <a:xfrm>
            <a:off x="3875520" y="754509"/>
            <a:ext cx="3799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Where to begin….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93504-51B4-8444-B599-8BEC6AA3E346}"/>
              </a:ext>
            </a:extLst>
          </p:cNvPr>
          <p:cNvSpPr txBox="1"/>
          <p:nvPr/>
        </p:nvSpPr>
        <p:spPr>
          <a:xfrm>
            <a:off x="1519544" y="5253992"/>
            <a:ext cx="10325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NOTE – all judging is be done independently. </a:t>
            </a:r>
          </a:p>
          <a:p>
            <a:endParaRPr lang="en-US" dirty="0"/>
          </a:p>
          <a:p>
            <a:r>
              <a:rPr lang="en-US" dirty="0"/>
              <a:t>You are encouraged to discuss the projects with your fellow judges and category chair over lunch and at the end of the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395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723b">
            <a:extLst>
              <a:ext uri="{FF2B5EF4-FFF2-40B4-BE49-F238E27FC236}">
                <a16:creationId xmlns:a16="http://schemas.microsoft.com/office/drawing/2014/main" id="{C4DC8227-17A9-4355-8B4B-F1586CA42EB1}"/>
              </a:ext>
            </a:extLst>
          </p:cNvPr>
          <p:cNvPicPr/>
          <p:nvPr/>
        </p:nvPicPr>
        <p:blipFill>
          <a:blip r:embed="rId2">
            <a:lum bright="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71065"/>
            <a:ext cx="3352800" cy="25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AB9D43-6186-9043-A350-15EA39FABC1B}"/>
              </a:ext>
            </a:extLst>
          </p:cNvPr>
          <p:cNvSpPr txBox="1"/>
          <p:nvPr/>
        </p:nvSpPr>
        <p:spPr>
          <a:xfrm>
            <a:off x="3233853" y="735981"/>
            <a:ext cx="6569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Judges Project Sign-In Sheet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A02D1-EA7B-9D47-9453-D3546FBA8B45}"/>
              </a:ext>
            </a:extLst>
          </p:cNvPr>
          <p:cNvSpPr txBox="1"/>
          <p:nvPr/>
        </p:nvSpPr>
        <p:spPr>
          <a:xfrm>
            <a:off x="1645920" y="5653668"/>
            <a:ext cx="9404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Each project has a Judges Sign-In Sheet. </a:t>
            </a:r>
          </a:p>
          <a:p>
            <a:r>
              <a:rPr lang="en-US" sz="2400" dirty="0"/>
              <a:t>Please initial each project sheet twice – once in the morning and again in the afternoon.</a:t>
            </a:r>
          </a:p>
        </p:txBody>
      </p:sp>
    </p:spTree>
    <p:extLst>
      <p:ext uri="{BB962C8B-B14F-4D97-AF65-F5344CB8AC3E}">
        <p14:creationId xmlns:p14="http://schemas.microsoft.com/office/powerpoint/2010/main" val="418203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6AEFF-444A-1442-9374-53675ACFE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Welcome to the BASEF training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B2D87-5632-274F-84F2-CBD5B5035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Judging is one of the most important parts of any Science Fair. </a:t>
            </a:r>
          </a:p>
          <a:p>
            <a:pPr marL="0" indent="0">
              <a:buNone/>
            </a:pPr>
            <a:r>
              <a:rPr lang="en-US" sz="2400" dirty="0"/>
              <a:t>As a Merit judge, you are acting as a role model. You may well be the first professional they have met that does science/engineering for a living.</a:t>
            </a:r>
          </a:p>
          <a:p>
            <a:pPr marL="0" indent="0">
              <a:buNone/>
            </a:pPr>
            <a:r>
              <a:rPr lang="en-US" sz="2400" dirty="0"/>
              <a:t>I believe that the interactions you have with the students is far more important than the selection of award winners. </a:t>
            </a:r>
          </a:p>
          <a:p>
            <a:pPr marL="0" indent="0">
              <a:buNone/>
            </a:pPr>
            <a:r>
              <a:rPr lang="en-US" sz="2400" dirty="0"/>
              <a:t>After all, entering a regional science fair project is a process as well as an event.</a:t>
            </a:r>
          </a:p>
        </p:txBody>
      </p:sp>
    </p:spTree>
    <p:extLst>
      <p:ext uri="{BB962C8B-B14F-4D97-AF65-F5344CB8AC3E}">
        <p14:creationId xmlns:p14="http://schemas.microsoft.com/office/powerpoint/2010/main" val="568970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FE26-8F0B-4689-AB82-9A2F9D96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Judging assignment – Assigned projects &amp; Submitting marks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130677-8757-9948-85E7-89C522E434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8518" y="2367406"/>
            <a:ext cx="4183159" cy="2794350"/>
          </a:xfrm>
        </p:spPr>
      </p:pic>
    </p:spTree>
    <p:extLst>
      <p:ext uri="{BB962C8B-B14F-4D97-AF65-F5344CB8AC3E}">
        <p14:creationId xmlns:p14="http://schemas.microsoft.com/office/powerpoint/2010/main" val="260351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B7C2-7949-5447-B241-EE29EEA6B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Day of Judging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A5B4-1F6D-3C44-824A-A58B84FB0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3512" y="145923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What to Wear?</a:t>
            </a:r>
          </a:p>
          <a:p>
            <a:r>
              <a:rPr lang="en-US" dirty="0"/>
              <a:t>Dress casual/ office attire</a:t>
            </a:r>
          </a:p>
          <a:p>
            <a:r>
              <a:rPr lang="en-US" dirty="0"/>
              <a:t>Comfortable shoes</a:t>
            </a:r>
          </a:p>
          <a:p>
            <a:r>
              <a:rPr lang="en-US" dirty="0"/>
              <a:t>Bring a sweater</a:t>
            </a:r>
          </a:p>
          <a:p>
            <a:pPr marL="0" indent="0">
              <a:buNone/>
            </a:pPr>
            <a:r>
              <a:rPr lang="en-US" b="1" dirty="0"/>
              <a:t>What to Bring?</a:t>
            </a:r>
          </a:p>
          <a:p>
            <a:r>
              <a:rPr lang="en-US" dirty="0"/>
              <a:t>Pencil and pens (calculator)</a:t>
            </a:r>
          </a:p>
          <a:p>
            <a:r>
              <a:rPr lang="en-US" dirty="0" err="1"/>
              <a:t>Ipad</a:t>
            </a:r>
            <a:r>
              <a:rPr lang="en-US" dirty="0"/>
              <a:t>, cell phone (to input scores)</a:t>
            </a:r>
          </a:p>
          <a:p>
            <a:r>
              <a:rPr lang="en-US" dirty="0"/>
              <a:t>Watch ( or use your cell phone)</a:t>
            </a:r>
          </a:p>
          <a:p>
            <a:r>
              <a:rPr lang="en-US" dirty="0"/>
              <a:t>Clipboard if possible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BFD78-BDAC-0C42-AB93-7AD70E9FAADB}"/>
              </a:ext>
            </a:extLst>
          </p:cNvPr>
          <p:cNvSpPr txBox="1"/>
          <p:nvPr/>
        </p:nvSpPr>
        <p:spPr>
          <a:xfrm>
            <a:off x="1405890" y="5153270"/>
            <a:ext cx="108590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Plan on arriving by 8 am. </a:t>
            </a:r>
          </a:p>
          <a:p>
            <a:r>
              <a:rPr lang="en-US" dirty="0"/>
              <a:t>There will be a registration area – find your package. </a:t>
            </a:r>
          </a:p>
          <a:p>
            <a:r>
              <a:rPr lang="en-US" dirty="0"/>
              <a:t>In it will be a name badge to be worn at all times, judging sheets and general information sheet.</a:t>
            </a:r>
          </a:p>
          <a:p>
            <a:r>
              <a:rPr lang="en-US" dirty="0"/>
              <a:t>Find your Group table (located beside your name on your envelope) and introduce yourself </a:t>
            </a:r>
          </a:p>
          <a:p>
            <a:r>
              <a:rPr lang="en-US" dirty="0"/>
              <a:t>to your Category Chair.</a:t>
            </a:r>
          </a:p>
        </p:txBody>
      </p:sp>
    </p:spTree>
    <p:extLst>
      <p:ext uri="{BB962C8B-B14F-4D97-AF65-F5344CB8AC3E}">
        <p14:creationId xmlns:p14="http://schemas.microsoft.com/office/powerpoint/2010/main" val="4244753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3BEB-2C40-C54B-8117-25887B32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Judging Hints….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49D6B-3048-F04C-BDA1-8F78C7023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095" y="1486830"/>
            <a:ext cx="8915400" cy="3777622"/>
          </a:xfrm>
        </p:spPr>
        <p:txBody>
          <a:bodyPr/>
          <a:lstStyle/>
          <a:p>
            <a:r>
              <a:rPr lang="en-US" dirty="0"/>
              <a:t>From the Judge in Chief and Judging Committee  ….</a:t>
            </a:r>
          </a:p>
          <a:p>
            <a:r>
              <a:rPr lang="en-US" dirty="0"/>
              <a:t>From others…..</a:t>
            </a:r>
          </a:p>
          <a:p>
            <a:r>
              <a:rPr lang="en-US" dirty="0"/>
              <a:t>Criteria missing? … what to do….</a:t>
            </a:r>
          </a:p>
          <a:p>
            <a:pPr marL="0" indent="0">
              <a:buNone/>
            </a:pPr>
            <a:r>
              <a:rPr lang="en-US" i="1" u="sng" dirty="0"/>
              <a:t>Remember what you say to the students will be remembered and quoted!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630BA-F496-304E-BBF2-E17E39DC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13" y="3591943"/>
            <a:ext cx="4531112" cy="254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4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15B3F2-87BF-914C-9F61-AC720E7E3331}"/>
              </a:ext>
            </a:extLst>
          </p:cNvPr>
          <p:cNvSpPr txBox="1"/>
          <p:nvPr/>
        </p:nvSpPr>
        <p:spPr>
          <a:xfrm>
            <a:off x="2926080" y="1188720"/>
            <a:ext cx="5700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Confidentiality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of Information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44AE4-C204-CD4B-A2F4-EFF7A0CD0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2727960"/>
            <a:ext cx="4907280" cy="27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87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3556-D1AB-452E-85D0-B7495CC3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ZOOM Q &amp; A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ECB3-0511-40A1-AD18-C0B74CB6C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Over to you… what questions, concerns or comments do you have?</a:t>
            </a:r>
          </a:p>
        </p:txBody>
      </p:sp>
    </p:spTree>
    <p:extLst>
      <p:ext uri="{BB962C8B-B14F-4D97-AF65-F5344CB8AC3E}">
        <p14:creationId xmlns:p14="http://schemas.microsoft.com/office/powerpoint/2010/main" val="61488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0C8B9-CEE1-6F45-9359-58F52D15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D85B4-3AC1-CA42-A7C7-0AC0572E5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271132"/>
          </a:xfrm>
        </p:spPr>
        <p:txBody>
          <a:bodyPr/>
          <a:lstStyle/>
          <a:p>
            <a:r>
              <a:rPr lang="en-CA" dirty="0"/>
              <a:t>Students finalists overwhelmingly say that the most significant interactions that they have at the fair are with the judges. </a:t>
            </a:r>
          </a:p>
          <a:p>
            <a:r>
              <a:rPr lang="en-CA" dirty="0"/>
              <a:t>Likewise, judges find their discussions with these outstanding students to be positive and uplifting experiences. </a:t>
            </a:r>
          </a:p>
          <a:p>
            <a:r>
              <a:rPr lang="en-CA" dirty="0"/>
              <a:t>Ideally students grow academically and personally from their experience at BASEF.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387882-6FC6-4B42-89B8-35D95E279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812" y="3975100"/>
            <a:ext cx="41148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0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94FDA-5627-DF4D-A62E-5C52D99AD8BE}"/>
              </a:ext>
            </a:extLst>
          </p:cNvPr>
          <p:cNvSpPr txBox="1"/>
          <p:nvPr/>
        </p:nvSpPr>
        <p:spPr>
          <a:xfrm>
            <a:off x="1561172" y="289932"/>
            <a:ext cx="762743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BASEF Merit Judging Team</a:t>
            </a:r>
          </a:p>
          <a:p>
            <a:r>
              <a:rPr lang="en-CA" dirty="0"/>
              <a:t> </a:t>
            </a:r>
          </a:p>
          <a:p>
            <a:pPr lvl="0"/>
            <a:r>
              <a:rPr lang="en-US" sz="2400" dirty="0"/>
              <a:t>The team includes: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Judge in Chief,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Data manager/registrar,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Assistant Judge in Chief,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Category chairs – the projects are grouped into categories (following CWSF and ISEF guidelines), each group has a group leader, the Category chair </a:t>
            </a:r>
            <a:endParaRPr lang="en-CA" sz="2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/>
              <a:t>Merit judges </a:t>
            </a:r>
            <a:r>
              <a:rPr lang="en-US" dirty="0"/>
              <a:t> </a:t>
            </a:r>
            <a:endParaRPr lang="en-CA" dirty="0"/>
          </a:p>
          <a:p>
            <a:endParaRPr lang="en-US" i="1" dirty="0"/>
          </a:p>
          <a:p>
            <a:r>
              <a:rPr lang="en-US" i="1" dirty="0"/>
              <a:t>Additionally, there are over 100 Special Awards Judges –</a:t>
            </a:r>
          </a:p>
          <a:p>
            <a:r>
              <a:rPr lang="en-US" i="1" dirty="0"/>
              <a:t> judges for specific criteria/awards</a:t>
            </a:r>
            <a:endParaRPr lang="en-CA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A2A3E-A52E-1644-AADF-763B75E59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411" y="4260075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6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CB98F-A9E9-114D-8DCA-FC5572AA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1248578"/>
            <a:ext cx="8911687" cy="1280890"/>
          </a:xfrm>
        </p:spPr>
        <p:txBody>
          <a:bodyPr>
            <a:normAutofit/>
          </a:bodyPr>
          <a:lstStyle/>
          <a:p>
            <a:r>
              <a:rPr lang="en-US" b="1" dirty="0">
                <a:cs typeface="Arial" panose="020B0604020202020204" pitchFamily="34" charset="0"/>
              </a:rPr>
              <a:t>Today we will be: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9D70A-C458-0C4D-A56A-11BCDB15F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Reviewing the timelines for students and judges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Outlining the role of Merit Judges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Discussing the Judging score sheet  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Discussing the Judging assignments &amp; marks submission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Reviewing confidentiality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Sharing hints on Merit judging</a:t>
            </a:r>
          </a:p>
          <a:p>
            <a:pPr lvl="1"/>
            <a:r>
              <a:rPr lang="en-US" sz="2600" dirty="0">
                <a:cs typeface="Arial" panose="020B0604020202020204" pitchFamily="34" charset="0"/>
              </a:rPr>
              <a:t>Taking questions from you</a:t>
            </a:r>
          </a:p>
        </p:txBody>
      </p:sp>
    </p:spTree>
    <p:extLst>
      <p:ext uri="{BB962C8B-B14F-4D97-AF65-F5344CB8AC3E}">
        <p14:creationId xmlns:p14="http://schemas.microsoft.com/office/powerpoint/2010/main" val="129390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6E9C1-704E-4F82-AD3D-2DD00ED4B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173480"/>
            <a:ext cx="9066212" cy="5138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>
                <a:latin typeface="+mj-lt"/>
                <a:cs typeface="Arial" panose="020B0604020202020204" pitchFamily="34" charset="0"/>
              </a:rPr>
              <a:t>IMPORTANT JUDGING DATES: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2400" dirty="0">
                <a:cs typeface="Arial" panose="020B0604020202020204" pitchFamily="34" charset="0"/>
              </a:rPr>
              <a:t>Student registration closes March 4, 2025</a:t>
            </a:r>
          </a:p>
          <a:p>
            <a:r>
              <a:rPr lang="en-CA" sz="2400" dirty="0">
                <a:cs typeface="Arial" panose="020B0604020202020204" pitchFamily="34" charset="0"/>
              </a:rPr>
              <a:t>Students’ last day for project submission is March 7, 2025</a:t>
            </a:r>
          </a:p>
          <a:p>
            <a:r>
              <a:rPr lang="en-CA" sz="2400" dirty="0">
                <a:cs typeface="Arial" panose="020B0604020202020204" pitchFamily="34" charset="0"/>
              </a:rPr>
              <a:t>Merit Judges receive their assignments March 16-17, 2025</a:t>
            </a:r>
          </a:p>
          <a:p>
            <a:r>
              <a:rPr lang="en-CA" sz="2400" dirty="0">
                <a:cs typeface="Arial" panose="020B0604020202020204" pitchFamily="34" charset="0"/>
              </a:rPr>
              <a:t>Merit Judging at </a:t>
            </a:r>
            <a:r>
              <a:rPr lang="en-CA" sz="2400" dirty="0" err="1">
                <a:cs typeface="Arial" panose="020B0604020202020204" pitchFamily="34" charset="0"/>
              </a:rPr>
              <a:t>Hillfield</a:t>
            </a:r>
            <a:r>
              <a:rPr lang="en-CA" sz="2400" dirty="0">
                <a:cs typeface="Arial" panose="020B0604020202020204" pitchFamily="34" charset="0"/>
              </a:rPr>
              <a:t> </a:t>
            </a:r>
            <a:r>
              <a:rPr lang="en-CA" sz="2400" dirty="0" err="1">
                <a:cs typeface="Arial" panose="020B0604020202020204" pitchFamily="34" charset="0"/>
              </a:rPr>
              <a:t>Strathallen</a:t>
            </a:r>
            <a:r>
              <a:rPr lang="en-CA" sz="2400" dirty="0">
                <a:cs typeface="Arial" panose="020B0604020202020204" pitchFamily="34" charset="0"/>
              </a:rPr>
              <a:t> College, Hamilton, Friday March 21, 2025</a:t>
            </a:r>
          </a:p>
          <a:p>
            <a:r>
              <a:rPr lang="en-CA" sz="2400" dirty="0">
                <a:cs typeface="Arial" panose="020B0604020202020204" pitchFamily="34" charset="0"/>
              </a:rPr>
              <a:t>Open house, Saturday March 22, 2025, 9am- 12pm</a:t>
            </a:r>
          </a:p>
          <a:p>
            <a:r>
              <a:rPr lang="en-CA" sz="2400" dirty="0">
                <a:cs typeface="Arial" panose="020B0604020202020204" pitchFamily="34" charset="0"/>
              </a:rPr>
              <a:t>Awards night at Mohawk College Auditorium, Tuesday March 28, 2025, 7 – 9 pm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4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FCBF-BC04-F549-9EE2-54C00350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MERIT JUDGES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5E940-A884-5647-BBBA-BA9E91C3A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Assist in the selection of projects that receive awards and medals</a:t>
            </a:r>
          </a:p>
          <a:p>
            <a:r>
              <a:rPr lang="en-US" sz="2400" dirty="0"/>
              <a:t>Be a Role model for your chosen career, area of study</a:t>
            </a:r>
          </a:p>
          <a:p>
            <a:r>
              <a:rPr lang="en-US" sz="2400" dirty="0"/>
              <a:t>Promote STEM education and careers</a:t>
            </a:r>
          </a:p>
          <a:p>
            <a:r>
              <a:rPr lang="en-US" sz="2400" dirty="0"/>
              <a:t>Encourage students to continue their interest in science and engineering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77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3CF9-7C49-1D45-878A-B355876FB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Judges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D287-A061-5244-A887-4E2A8E24A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4246" y="1905000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Event schedule – includes judging times </a:t>
            </a:r>
            <a:r>
              <a:rPr lang="en-US" dirty="0">
                <a:hlinkClick r:id="rId2"/>
              </a:rPr>
              <a:t>https://www.basef.ca/calendar/</a:t>
            </a:r>
            <a:endParaRPr lang="en-US" dirty="0"/>
          </a:p>
          <a:p>
            <a:r>
              <a:rPr lang="en-US" dirty="0"/>
              <a:t>Description of student project levels and divisions </a:t>
            </a:r>
            <a:r>
              <a:rPr lang="en-US" dirty="0">
                <a:hlinkClick r:id="rId3"/>
              </a:rPr>
              <a:t>https://www.basef.ca/levels-and-divisions/</a:t>
            </a:r>
            <a:endParaRPr lang="en-US" dirty="0"/>
          </a:p>
          <a:p>
            <a:r>
              <a:rPr lang="en-US" dirty="0"/>
              <a:t>Judging form </a:t>
            </a:r>
            <a:r>
              <a:rPr lang="en-US" dirty="0">
                <a:hlinkClick r:id="rId4"/>
              </a:rPr>
              <a:t>https://www.basef.ca/wp-content/uploads/Judging/2024-Merit-Judging-Form-FINAL.pdf</a:t>
            </a:r>
            <a:endParaRPr lang="en-US" dirty="0"/>
          </a:p>
          <a:p>
            <a:r>
              <a:rPr lang="en-US" dirty="0"/>
              <a:t>Under the “Getting Started” header you will find all the resources available to students organized by their level</a:t>
            </a:r>
          </a:p>
          <a:p>
            <a:r>
              <a:rPr lang="en-US" dirty="0"/>
              <a:t>Project resources list. - gives support to all students and their parents and teachers </a:t>
            </a:r>
            <a:r>
              <a:rPr lang="en-US" dirty="0">
                <a:hlinkClick r:id="rId5"/>
              </a:rPr>
              <a:t>https://www.basef.ca/project-resources/</a:t>
            </a:r>
            <a:endParaRPr lang="en-US" dirty="0"/>
          </a:p>
          <a:p>
            <a:r>
              <a:rPr lang="en-US" dirty="0"/>
              <a:t>Eligibility rules are listed at </a:t>
            </a:r>
            <a:r>
              <a:rPr lang="en-US" dirty="0">
                <a:hlinkClick r:id="rId6"/>
              </a:rPr>
              <a:t>https://www.basef.ca/eligibility-rules/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              FYI – the 2025 Fair limit is 14 projects per school per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12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B1F1-5A39-4F49-98A1-69B9762B3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5200" b="1" i="0" u="sng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		Evaluation Criteria Score</a:t>
            </a:r>
            <a:endParaRPr kumimoji="0" lang="en-US" altLang="en-US" sz="52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52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A7EBD5-264C-468E-9850-AA3E75CC4C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5973946"/>
              </p:ext>
            </p:extLst>
          </p:nvPr>
        </p:nvGraphicFramePr>
        <p:xfrm>
          <a:off x="3043541" y="2326307"/>
          <a:ext cx="8239635" cy="2779280"/>
        </p:xfrm>
        <a:graphic>
          <a:graphicData uri="http://schemas.openxmlformats.org/drawingml/2006/table">
            <a:tbl>
              <a:tblPr firstRow="1" firstCol="1" bandRow="1"/>
              <a:tblGrid>
                <a:gridCol w="6511196">
                  <a:extLst>
                    <a:ext uri="{9D8B030D-6E8A-4147-A177-3AD203B41FA5}">
                      <a16:colId xmlns:a16="http://schemas.microsoft.com/office/drawing/2014/main" val="2185195788"/>
                    </a:ext>
                  </a:extLst>
                </a:gridCol>
                <a:gridCol w="1728439">
                  <a:extLst>
                    <a:ext uri="{9D8B030D-6E8A-4147-A177-3AD203B41FA5}">
                      <a16:colId xmlns:a16="http://schemas.microsoft.com/office/drawing/2014/main" val="3760488822"/>
                    </a:ext>
                  </a:extLst>
                </a:gridCol>
              </a:tblGrid>
              <a:tr h="39233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1 – Scientific thought 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45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025448"/>
                  </a:ext>
                </a:extLst>
              </a:tr>
              <a:tr h="392333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2 – Student Engagement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5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954561"/>
                  </a:ext>
                </a:extLst>
              </a:tr>
              <a:tr h="662466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Criterion 3 – Scientific Communication</a:t>
                      </a: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  50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19110"/>
                  </a:ext>
                </a:extLst>
              </a:tr>
              <a:tr h="1332148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Score                                                                                       TOTAL </a:t>
                      </a:r>
                      <a:br>
                        <a:rPr lang="en-CA" sz="2300" b="0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endParaRPr lang="en-CA" sz="3500" b="0" i="0" u="none" strike="noStrike" dirty="0">
                        <a:effectLst/>
                        <a:latin typeface="+mn-lt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23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/ 100</a:t>
                      </a:r>
                      <a:endParaRPr lang="en-CA" sz="3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046" marR="133046" marT="1847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543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89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C162-A92C-9A45-96DA-9841D4A95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5980BD-0360-5142-A8CA-AFF9AB1DF7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292289"/>
              </p:ext>
            </p:extLst>
          </p:nvPr>
        </p:nvGraphicFramePr>
        <p:xfrm>
          <a:off x="2299282" y="892097"/>
          <a:ext cx="9319904" cy="5414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17538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{8EFC986F-2CE6-334E-B241-447DDE89D364}tf10001069</Template>
  <TotalTime>20422</TotalTime>
  <Words>1092</Words>
  <Application>Microsoft Macintosh PowerPoint</Application>
  <PresentationFormat>Widescreen</PresentationFormat>
  <Paragraphs>115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Wisp</vt:lpstr>
      <vt:lpstr>Document</vt:lpstr>
      <vt:lpstr>   BASEF </vt:lpstr>
      <vt:lpstr>Welcome to the BASEF training session</vt:lpstr>
      <vt:lpstr>PowerPoint Presentation</vt:lpstr>
      <vt:lpstr>Today we will be:</vt:lpstr>
      <vt:lpstr>PowerPoint Presentation</vt:lpstr>
      <vt:lpstr>ROLES OF MERIT JUDGES</vt:lpstr>
      <vt:lpstr>Judges Resources </vt:lpstr>
      <vt:lpstr>  Evaluation Criteria Score </vt:lpstr>
      <vt:lpstr>PowerPoint Presentation</vt:lpstr>
      <vt:lpstr>CRITERIA 1 – Scientific Thought Use the rubric provided to determine the score of the project by matching the description with the project.  </vt:lpstr>
      <vt:lpstr>PowerPoint Presentation</vt:lpstr>
      <vt:lpstr>          CRITERIA 2 – </vt:lpstr>
      <vt:lpstr>CRITERIA 3 – </vt:lpstr>
      <vt:lpstr>Judges Comments  Sharing your thoughts matters</vt:lpstr>
      <vt:lpstr>PowerPoint Presentation</vt:lpstr>
      <vt:lpstr>PowerPoint Presentation</vt:lpstr>
      <vt:lpstr>PowerPoint Presentation</vt:lpstr>
      <vt:lpstr>          </vt:lpstr>
      <vt:lpstr>PowerPoint Presentation</vt:lpstr>
      <vt:lpstr>Judging assignment – Assigned projects &amp; Submitting marks</vt:lpstr>
      <vt:lpstr>Day of Judging</vt:lpstr>
      <vt:lpstr>Judging Hints….</vt:lpstr>
      <vt:lpstr>PowerPoint Presentation</vt:lpstr>
      <vt:lpstr>ZOOM Q &amp; A  </vt:lpstr>
      <vt:lpstr>Thank you!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Geczy</dc:creator>
  <cp:lastModifiedBy>Microsoft Office User</cp:lastModifiedBy>
  <cp:revision>105</cp:revision>
  <dcterms:created xsi:type="dcterms:W3CDTF">2021-01-25T20:38:32Z</dcterms:created>
  <dcterms:modified xsi:type="dcterms:W3CDTF">2025-01-26T00:21:53Z</dcterms:modified>
</cp:coreProperties>
</file>